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300" r:id="rId2"/>
    <p:sldId id="303" r:id="rId3"/>
    <p:sldId id="302" r:id="rId4"/>
    <p:sldId id="304" r:id="rId5"/>
    <p:sldId id="305" r:id="rId6"/>
    <p:sldId id="315" r:id="rId7"/>
    <p:sldId id="313" r:id="rId8"/>
    <p:sldId id="318" r:id="rId9"/>
    <p:sldId id="319" r:id="rId10"/>
    <p:sldId id="316" r:id="rId11"/>
    <p:sldId id="293" r:id="rId12"/>
    <p:sldId id="317" r:id="rId13"/>
    <p:sldId id="321" r:id="rId14"/>
    <p:sldId id="289" r:id="rId15"/>
    <p:sldId id="296" r:id="rId16"/>
    <p:sldId id="281" r:id="rId17"/>
    <p:sldId id="307" r:id="rId18"/>
    <p:sldId id="311" r:id="rId19"/>
    <p:sldId id="312" r:id="rId20"/>
    <p:sldId id="322" r:id="rId21"/>
    <p:sldId id="323" r:id="rId22"/>
    <p:sldId id="308" r:id="rId23"/>
    <p:sldId id="324" r:id="rId24"/>
    <p:sldId id="306" r:id="rId25"/>
    <p:sldId id="309" r:id="rId26"/>
    <p:sldId id="299" r:id="rId27"/>
    <p:sldId id="310" r:id="rId28"/>
    <p:sldId id="27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ксана Илько" initials="ОИ" lastIdx="0" clrIdx="0">
    <p:extLst>
      <p:ext uri="{19B8F6BF-5375-455C-9EA6-DF929625EA0E}">
        <p15:presenceInfo xmlns:p15="http://schemas.microsoft.com/office/powerpoint/2012/main" userId="0728c337004394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E292"/>
    <a:srgbClr val="95ED69"/>
    <a:srgbClr val="9FF890"/>
    <a:srgbClr val="53D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>
      <p:cViewPr varScale="1">
        <p:scale>
          <a:sx n="74" d="100"/>
          <a:sy n="74" d="100"/>
        </p:scale>
        <p:origin x="12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9BD64-FAF8-4640-AED7-CCE50679B542}" type="datetimeFigureOut">
              <a:rPr lang="ru-RU" smtClean="0"/>
              <a:t>25.07.2026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D058B-7107-4309-801F-BF919946CE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82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49AB-43F6-44B7-B7A9-B41CBCA437E6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C45C-821A-4BE8-BC22-917D49EE36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Блок-схема: документ 6"/>
          <p:cNvSpPr/>
          <p:nvPr userDrawn="1"/>
        </p:nvSpPr>
        <p:spPr>
          <a:xfrm rot="10800000">
            <a:off x="0" y="548680"/>
            <a:ext cx="9144000" cy="6120680"/>
          </a:xfrm>
          <a:prstGeom prst="flowChartDocumen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10" name="Блок-схема: документ 9"/>
          <p:cNvSpPr/>
          <p:nvPr userDrawn="1"/>
        </p:nvSpPr>
        <p:spPr>
          <a:xfrm rot="10800000">
            <a:off x="107504" y="692696"/>
            <a:ext cx="8928992" cy="5868416"/>
          </a:xfrm>
          <a:prstGeom prst="flowChartDocumen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6" descr="http://fruitoftheloom.030201.ru/uploads/posts/2013-02/1360319680_manzana-tierra-hojas.jpg"/>
          <p:cNvPicPr>
            <a:picLocks noChangeAspect="1" noChangeArrowheads="1"/>
          </p:cNvPicPr>
          <p:nvPr userDrawn="1"/>
        </p:nvPicPr>
        <p:blipFill>
          <a:blip r:embed="rId2" cstate="print"/>
          <a:srcRect l="27623" t="2520" r="27309" b="4241"/>
          <a:stretch>
            <a:fillRect/>
          </a:stretch>
        </p:blipFill>
        <p:spPr bwMode="auto">
          <a:xfrm>
            <a:off x="179512" y="1916832"/>
            <a:ext cx="3168352" cy="378158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49AB-43F6-44B7-B7A9-B41CBCA437E6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DC45C-821A-4BE8-BC22-917D49EE36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Блок-схема: документ 4"/>
          <p:cNvSpPr/>
          <p:nvPr userDrawn="1"/>
        </p:nvSpPr>
        <p:spPr>
          <a:xfrm rot="10800000">
            <a:off x="0" y="548680"/>
            <a:ext cx="9144000" cy="6120680"/>
          </a:xfrm>
          <a:prstGeom prst="flowChartDocument">
            <a:avLst/>
          </a:prstGeom>
          <a:solidFill>
            <a:srgbClr val="BCE29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Блок-схема: документ 7"/>
          <p:cNvSpPr/>
          <p:nvPr userDrawn="1"/>
        </p:nvSpPr>
        <p:spPr>
          <a:xfrm rot="10800000">
            <a:off x="107504" y="692696"/>
            <a:ext cx="8928992" cy="5868416"/>
          </a:xfrm>
          <a:prstGeom prst="flowChartDocumen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" name="Picture 6" descr="http://fruitoftheloom.030201.ru/uploads/posts/2013-02/1360319680_manzana-tierra-hojas.jpg"/>
          <p:cNvPicPr>
            <a:picLocks noChangeAspect="1" noChangeArrowheads="1"/>
          </p:cNvPicPr>
          <p:nvPr userDrawn="1"/>
        </p:nvPicPr>
        <p:blipFill>
          <a:blip r:embed="rId2" cstate="print"/>
          <a:srcRect l="27623" t="2520" r="27309" b="4241"/>
          <a:stretch>
            <a:fillRect/>
          </a:stretch>
        </p:blipFill>
        <p:spPr bwMode="auto">
          <a:xfrm>
            <a:off x="251520" y="5301208"/>
            <a:ext cx="936104" cy="111728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349AB-43F6-44B7-B7A9-B41CBCA437E6}" type="datetimeFigureOut">
              <a:rPr lang="ru-RU" smtClean="0"/>
              <a:pPr/>
              <a:t>25.07.2026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DC45C-821A-4BE8-BC22-917D49EE36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go.mail.ru/redir?q=%D0%98%D0%BB%D1%8C%D0%BA%D0%BE%20%D0%9E%D0%BA%D1%81%D0%B0%D0%BD%D0%B0%20%D0%9D%D0%B8%D0%BA%D0%BE%D0%BB%D0%B0%D0%B5%D0%B2%D0%BD%D0%B0&amp;via_page=1&amp;type=sr&amp;redir=eJzLKCkpsNLXr8jTBQKL4qSMpEqLxKLUSj2QSIFhYqZ-cVGJflF-Un5xQT6QZWhkaaSbmZ1YlJWfl5-tW6abnJGaU5mYlJlXnJ3KcGHGhd0Xey7surBP4cK8C7suNl7YcGHvhQ0KF-Ze2AESvbAbKLD1wiaQIIOhibklEJsYmzEcPF70mW3huY1f9I18Z9-t7gQAiTlGRA" TargetMode="External"/><Relationship Id="rId7" Type="http://schemas.openxmlformats.org/officeDocument/2006/relationships/hyperlink" Target="http://go.mail.ru/redir?q=%D0%BA%D0%BE%D0%BD%D1%84%D0%B5%D1%80%D0%B5%D0%BD%D1%86%20%D0%B7%D0%B0%D0%BB%20%D1%8D%D0%BB%D0%B5%D0%BA%D1%82%D1%80%D0%BE%D0%BD%D0%BD%D1%8B%D0%B9%20%D0%B6%D1%83%D1%80%D0%BD%D0%B0%D0%BB&amp;via_page=1&amp;type=sr&amp;redir=eJzLKCkpsNLXLy8v18vOz0vTrUrM0UvOz9XPzEtJrdAryCiw9yxJzc1MsTUyUgORhmr5BSWZ-Xm2QEXxyfl5Jal5JWplmanltolFJZnJOakMF3Zd2Hdh78WWC1svNlzYCmS1KVzYfmHDhd0KF3sv7AaK7LrYBJQBqgHKdV_YqXBh28VmoMBekBoGQxMLU2NzAzNLS4aqtScz9OLm9lzYe83s7ly5uQCEhVOk" TargetMode="External"/><Relationship Id="rId2" Type="http://schemas.openxmlformats.org/officeDocument/2006/relationships/hyperlink" Target="https://ds49mgn.educhel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o.mail.ru/redir?q=%D0%BF%D1%83%D0%B1%D0%BB%D0%B8%D0%BA%D0%B0%D1%86%D0%B8%D0%B8%20%D0%B4%D0%BB%D1%8F%20%D0%BF%D0%B5%D0%B4%D0%B0%D0%B3%D0%BE%D0%B3%D0%BE%D0%B2&amp;via_page=1&amp;type=sr&amp;redir=eJw9j0lu4lAARLlGNlEuQPieTaQsDAHLEINjwAMb9D1gwP6evo0N20hR7_oOOUGmlqKOlFzhc5js292LflKpqnZVm6JIrzodGF8eYOz59WVedtykjIuOpPementN5YzJgoblZlwsfJOztInL78eMi7hQrmd0V7STJJlSVOnmhnU7B_vKGwQy491x6jxWXdN0pUgTVQeks1D1BzbAx7DKtEK2g_GdGqy2Yj-S0lQ07Ruwy6hiDeCxyxcoXOwobdBj1pCT_WRk4gR7YmbuNFvlK_o295IIljfb7Z4-CrUydaxIc-baAa-bvlcUe6Z43ggpgRRMhmLbOiQlXoZwkWVI8BEPt39P9XBYNYsEpzvgLDsGugShDGhkrP7DHHo46uuyNbKkEOjcEq0UMO-ztSkYNqodOBQ39bTvH2dsm3ZxtxrqIz1jjNDNx0aMQIt8ne7JM_kg7-Q3eTo9NP5-Qd7Ix-nnBfkiv5r4RF7J5z-9tChW5BgB8BTTYts_XlaP4PwbYfnsmk7_AKxzoH4" TargetMode="External"/><Relationship Id="rId5" Type="http://schemas.openxmlformats.org/officeDocument/2006/relationships/hyperlink" Target="http://go.mail.ru/redir?q=%D0%BF%D1%83%D0%B1%D0%BB%D0%B8%D0%BA%D0%B0%D1%86%D0%B8%D0%B8%20%D0%B4%D0%BB%D1%8F%20%D0%BF%D0%B5%D0%B4%D0%B0%D0%B3%D0%BE%D0%B3%D0%BE%D0%B2&amp;via_page=1&amp;type=sr&amp;redir=eJw9j01yokAAhT1KJqvZGJoGbMhOLIKixNAKIhurbQGjAfkHs8xUzTZzkFkk81OVSqqSK7Q3yRFiZjFf1av3veVbF0VyznEkPtuTeOU3Z1nJ0V0ZF1wXq2McJ1WW-yI44q2Hhe3PJPfqknaqIaSRtNWbCS-X8zpx8pr3aWRvtCl_5cqrcFIHQJv6l7NbybIAlMPGRKst3OwWylj3BDXPUqMcwW7QD6y6bUb2PkQB5ssUFjqyCTRSgh1Y1alEymuN6iPoKa5mYmuyc8OMqrrpK0Al3fbYWNKEKHuyUeaptKE6rATrcy8VijqhbSX9gR9UI7SqUaJ6llb3G8MAtgesQfT568Zq_FoG9pCUZkcV-ev1QAdAAZGz-I-wV_ObHtZdw-1uAR6AaU9sZsiZR82SXMjrZtzzbydiG9JcqS-wgVPB2dJs6MQRaLG3wzf2yF7YE3tmD4fvx346YX_Yy-H-hL2xv0d9YL_Z67_8avGiLAkIdHih9XWul3f3XLz4gk5_vj_--AC-AZ9T" TargetMode="External"/><Relationship Id="rId4" Type="http://schemas.openxmlformats.org/officeDocument/2006/relationships/hyperlink" Target="http://go.mail.ru/redir?q=%D0%BF%D1%83%D0%B1%D0%BB%D0%B8%D0%BA%D0%B0%D1%86%D0%B8%D0%B8%20%D0%B4%D0%BB%D1%8F%20%D0%BF%D0%B5%D0%B4%D0%B0%D0%B3%D0%BE%D0%B3%D0%BE%D0%B2&amp;via_page=1&amp;type=sr&amp;redir=eJw9j81um0AAhC310hfoParUSyTH_IMj9UCS9RpwCNgh4FystQMYWDBkgWAOvVTqtc_RW9okVdRIyaEvsO6z9AFKe-gnjWbmNJp1WeaHgwHKDrYou_Kbg-tqsNpUWTkQAg83Sn8e4GOB6bhcQ-z4ruhZ5kqqDX6ViglsZtyQ15RopDTQVYexWU1MCJwgDxFTk6UIXBjMgYqtxZHu5rM4m2hjhrSYOwMJnIeGfYqN2hexGoWQsU-Y84ItAwa1Q6lMEydmLXDEB0iE_kaPhT5ZAmTGlseLKgenExujZjyKar4Wp9oZzHQLSdenJOi6pdkGCK-WXmGE6kkgx7a33VTkMkFOUaSyn0oo-ntqZCc3M8wN8_ZCZOcZM1ULBBkOHsuL_6QLrl3nUqEYlbZ2pcKVdRZUbFlFoLb4jdonvDoy9XNrtkVRxLUxIQ4BN9PJuC93Ez36svtIv9In-kh_0Nvdp84f9-g9fdp93qMv9KGLt_SOPv_Ttx4rKCIvM4Ii9N6-evjw_vvvX---XLhvXv_c_wObN57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935788" cy="36004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№49 общеразвивающего вида»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Магнитогорска</a:t>
            </a:r>
            <a:b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</a:t>
            </a:r>
            <a:b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«Зеленые технологии.</a:t>
            </a:r>
            <a:b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</a:t>
            </a:r>
            <a:r>
              <a:rPr lang="ru-RU" sz="3600" b="1" i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Свойства </a:t>
            </a:r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воздуха»</a:t>
            </a:r>
            <a:b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старшего дошкольного возраста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3789040"/>
            <a:ext cx="3920480" cy="1728192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algn="r"/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18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Илько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Оксана Николаевна </a:t>
            </a:r>
          </a:p>
          <a:p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Магнитогорск,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152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102347"/>
            <a:ext cx="3040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проектом: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98726"/>
            <a:ext cx="3960440" cy="2637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716" y="1098726"/>
            <a:ext cx="4610546" cy="2593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2568" t="29368" r="55384" b="51457"/>
          <a:stretch/>
        </p:blipFill>
        <p:spPr>
          <a:xfrm>
            <a:off x="107504" y="4005064"/>
            <a:ext cx="7063983" cy="23762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4" y="440901"/>
            <a:ext cx="277870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1.Прогностический этап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16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go3.imgsmail.ru/imgpreview?key=548194b46bb803e1&amp;mb=imgdb_preview_3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210" y="402264"/>
            <a:ext cx="3631953" cy="253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3710"/>
            <a:ext cx="3291830" cy="43891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210" y="3949517"/>
            <a:ext cx="3558645" cy="26689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236" y="2635685"/>
            <a:ext cx="2990351" cy="39871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73048" y="63710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1" y="4056587"/>
            <a:ext cx="1921436" cy="256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73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826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229908"/>
              </p:ext>
            </p:extLst>
          </p:nvPr>
        </p:nvGraphicFramePr>
        <p:xfrm>
          <a:off x="611560" y="908720"/>
          <a:ext cx="8280919" cy="540060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360040"/>
                <a:gridCol w="3121050"/>
                <a:gridCol w="1081651"/>
                <a:gridCol w="2163304"/>
                <a:gridCol w="1554874"/>
              </a:tblGrid>
              <a:tr h="515609">
                <a:tc>
                  <a:txBody>
                    <a:bodyPr/>
                    <a:lstStyle/>
                    <a:p>
                      <a:pPr marR="788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Содержание работы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сроки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результат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форма организации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8849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 педагогами: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-Определение необходимых технических ресурсов  </a:t>
                      </a:r>
                      <a:r>
                        <a:rPr lang="ru-RU" sz="1200" dirty="0">
                          <a:effectLst/>
                        </a:rPr>
                        <a:t>для конструктивной </a:t>
                      </a:r>
                      <a:r>
                        <a:rPr lang="ru-RU" sz="1200" dirty="0" smtClean="0">
                          <a:effectLst/>
                        </a:rPr>
                        <a:t>деятельности;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r>
                        <a:rPr lang="ru-RU" sz="1200" spc="-15" dirty="0" smtClean="0">
                          <a:effectLst/>
                        </a:rPr>
                        <a:t>С </a:t>
                      </a:r>
                      <a:r>
                        <a:rPr lang="ru-RU" sz="1200" spc="-15" dirty="0">
                          <a:effectLst/>
                        </a:rPr>
                        <a:t>родителями: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 smtClean="0">
                          <a:effectLst/>
                        </a:rPr>
                        <a:t>-Знакомство с содержанием проекта «Город будущего</a:t>
                      </a:r>
                      <a:r>
                        <a:rPr lang="ru-RU" sz="1200" spc="-15" baseline="0" dirty="0" smtClean="0">
                          <a:effectLst/>
                        </a:rPr>
                        <a:t>».</a:t>
                      </a:r>
                      <a:endParaRPr lang="ru-RU" sz="1200" spc="-15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 smtClean="0">
                          <a:effectLst/>
                        </a:rPr>
                        <a:t>С </a:t>
                      </a:r>
                      <a:r>
                        <a:rPr lang="ru-RU" sz="1200" spc="-15" dirty="0">
                          <a:effectLst/>
                        </a:rPr>
                        <a:t>детьми:</a:t>
                      </a:r>
                      <a:endParaRPr lang="ru-RU" sz="12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-Прогнозирование работы с детьми по усовершенствованию технической стороны проекта;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04.2023г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04.2023</a:t>
                      </a:r>
                      <a:r>
                        <a:rPr lang="ru-RU" sz="1200" baseline="0" dirty="0" smtClean="0">
                          <a:effectLst/>
                        </a:rPr>
                        <a:t> г.</a:t>
                      </a: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04.2023г.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Приобретение</a:t>
                      </a:r>
                      <a:r>
                        <a:rPr lang="ru-RU" sz="1200" baseline="0" dirty="0" smtClean="0">
                          <a:effectLst/>
                        </a:rPr>
                        <a:t> новых видов образовательных конструкторов, сбор природного и бросового материала.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effectLst/>
                        </a:rPr>
                        <a:t>Привлечение родителей к участию в проекте как социальных партнеров.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effectLst/>
                        </a:rPr>
                        <a:t>Эскиз масштабного технического проекта </a:t>
                      </a:r>
                      <a:r>
                        <a:rPr lang="ru-RU" sz="1200" spc="-15" dirty="0" smtClean="0">
                          <a:effectLst/>
                        </a:rPr>
                        <a:t>«Город будущего»</a:t>
                      </a:r>
                      <a:r>
                        <a:rPr lang="ru-RU" sz="1200" spc="-15" baseline="0" dirty="0" smtClean="0">
                          <a:effectLst/>
                        </a:rPr>
                        <a:t> на основе детских рисунков.</a:t>
                      </a:r>
                      <a:endParaRPr lang="ru-RU" sz="1200" spc="-15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 Заседания проблемно-творческой группы педагогов.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Родительское</a:t>
                      </a:r>
                      <a:r>
                        <a:rPr lang="ru-RU" sz="1200" baseline="0" dirty="0" smtClean="0">
                          <a:effectLst/>
                        </a:rPr>
                        <a:t>  собрание, презентация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Эвристическая  беседа с детьми, рисование по замыслу.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71600" y="404664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2.Аналитический этап</a:t>
            </a:r>
          </a:p>
        </p:txBody>
      </p:sp>
    </p:spTree>
    <p:extLst>
      <p:ext uri="{BB962C8B-B14F-4D97-AF65-F5344CB8AC3E}">
        <p14:creationId xmlns:p14="http://schemas.microsoft.com/office/powerpoint/2010/main" val="36988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Blog by saharin: Paris Smart City: Эко города, зеленые город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56357"/>
            <a:ext cx="3505677" cy="29227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Blog by saharin: Paris Smart City: Эко города, зеленые город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3771"/>
            <a:ext cx="3472180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Blog by saharin: Зеленые башни в Париже: Эко города, зеленые города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112" y="3717032"/>
            <a:ext cx="2919391" cy="28258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Blog by saharin: Paris Smart City: Эко города, зеленые города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8546"/>
            <a:ext cx="3472180" cy="33101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572899" y="34094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87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79532"/>
            <a:ext cx="6227788" cy="40017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90" y="2420888"/>
            <a:ext cx="2816719" cy="41422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90" y="4291497"/>
            <a:ext cx="3310128" cy="224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5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r="1277" b="8334"/>
          <a:stretch/>
        </p:blipFill>
        <p:spPr>
          <a:xfrm>
            <a:off x="179512" y="253140"/>
            <a:ext cx="5329505" cy="3213782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 rotWithShape="1">
          <a:blip r:embed="rId3"/>
          <a:srcRect r="967" b="8472"/>
          <a:stretch/>
        </p:blipFill>
        <p:spPr>
          <a:xfrm>
            <a:off x="3419872" y="3717032"/>
            <a:ext cx="5400600" cy="2880320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/>
          <a:stretch>
            <a:fillRect/>
          </a:stretch>
        </p:blipFill>
        <p:spPr>
          <a:xfrm>
            <a:off x="5670153" y="998846"/>
            <a:ext cx="3329435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3" t="6152" r="16945" b="13867"/>
          <a:stretch/>
        </p:blipFill>
        <p:spPr>
          <a:xfrm>
            <a:off x="271748" y="3861048"/>
            <a:ext cx="2841546" cy="259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68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051" y="81974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Благодаря конструкторам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Lego  Education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WeDo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2.0,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Lego Technic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Lego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творческие наборы,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LEGO® Education SPIKE™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Prime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Matatalab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Cubroid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Coding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Block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электронный конструктор «Знаток»</a:t>
            </a:r>
            <a:r>
              <a:rPr lang="en-US" dirty="0"/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использованию бросового материала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идеи воплотились в техническом проекте «Город будущего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051" y="23014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оборудования и программного обеспечения, 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используемых в проекте: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cdn1-img.robotbaza.ru/images/products/1/3580/276844028/334811d4-440a-4f5b-b9b6-aa0600cbbde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4"/>
          <a:stretch/>
        </p:blipFill>
        <p:spPr bwMode="auto">
          <a:xfrm>
            <a:off x="5475325" y="2020075"/>
            <a:ext cx="3491880" cy="244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edusnab.ru/upload/iblock/c8e/c8ea67ac0e46130d2e754b0aaf34351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1" t="5083" r="7146" b="10208"/>
          <a:stretch/>
        </p:blipFill>
        <p:spPr bwMode="auto">
          <a:xfrm>
            <a:off x="5475325" y="4379652"/>
            <a:ext cx="2754303" cy="205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vverh-dm.ru/image/catalog/1_tovary/digis/robot-dlja-malenkih/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7" r="6365" b="3542"/>
          <a:stretch/>
        </p:blipFill>
        <p:spPr bwMode="auto">
          <a:xfrm>
            <a:off x="2819672" y="4132930"/>
            <a:ext cx="2559509" cy="230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ducube.ru/upload/medialibrary/3ba/3ba934b8bec1a6795ebe1b9e5fa711bb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9" t="5580" r="9677" b="4842"/>
          <a:stretch/>
        </p:blipFill>
        <p:spPr bwMode="auto">
          <a:xfrm>
            <a:off x="251520" y="4488310"/>
            <a:ext cx="2304814" cy="170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avatars.mds.yandex.net/get-mpic/96484/img_id1768152143036257472/ori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3578" r="1752" b="4192"/>
          <a:stretch/>
        </p:blipFill>
        <p:spPr bwMode="auto">
          <a:xfrm>
            <a:off x="2960656" y="2109085"/>
            <a:ext cx="2445210" cy="17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detyam-vse.ru/wp-content/uploads/2017/09/PARSEL_70096.jpg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1" t="6753" r="6113" b="8163"/>
          <a:stretch/>
        </p:blipFill>
        <p:spPr bwMode="auto">
          <a:xfrm>
            <a:off x="581219" y="2131623"/>
            <a:ext cx="2081350" cy="198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238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426849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программного обеспечения, используемых в проекте: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36406" b="6726"/>
          <a:stretch/>
        </p:blipFill>
        <p:spPr>
          <a:xfrm>
            <a:off x="179512" y="856430"/>
            <a:ext cx="4968552" cy="40971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23928" y="1340768"/>
            <a:ext cx="3031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для работы  контроллера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аккумулятора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74" t="57428" r="18888" b="17360"/>
          <a:stretch/>
        </p:blipFill>
        <p:spPr>
          <a:xfrm>
            <a:off x="4290319" y="4529247"/>
            <a:ext cx="4680520" cy="834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44684" y="3729682"/>
            <a:ext cx="3127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для работы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робота-помощника 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ветрогенератора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455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21651" r="-1" b="19551"/>
          <a:stretch/>
        </p:blipFill>
        <p:spPr>
          <a:xfrm>
            <a:off x="3059832" y="4149080"/>
            <a:ext cx="5625111" cy="255080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3712" y="973265"/>
            <a:ext cx="50469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Электрическая  схема для работы  лампы, включаемой электромотором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выдержкой времени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1" t="2750" r="9400" b="43700"/>
          <a:stretch/>
        </p:blipFill>
        <p:spPr>
          <a:xfrm rot="16200000">
            <a:off x="71487" y="975353"/>
            <a:ext cx="3745818" cy="36737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519641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программного обеспечения, используемых в проекте: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217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340768"/>
            <a:ext cx="8208912" cy="1848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высокотехнологичную  «зеленую» электростанцию города, работающую на основе возобновляемых источников энергии 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помощью образовательной робототехники, изучив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работы каждого источника альтернативной энергии.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gs-energy.com.ua/_files/uploader/source/green_tariff/green_tari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89479"/>
            <a:ext cx="6672932" cy="333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915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26911"/>
              </p:ext>
            </p:extLst>
          </p:nvPr>
        </p:nvGraphicFramePr>
        <p:xfrm>
          <a:off x="323528" y="1124744"/>
          <a:ext cx="8568954" cy="527269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91254"/>
                <a:gridCol w="3310919"/>
                <a:gridCol w="1119275"/>
                <a:gridCol w="2238549"/>
                <a:gridCol w="1608957"/>
              </a:tblGrid>
              <a:tr h="421816">
                <a:tc>
                  <a:txBody>
                    <a:bodyPr/>
                    <a:lstStyle/>
                    <a:p>
                      <a:pPr marR="788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Содержание работы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сроки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форма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8508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 педагогами: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-Обогащение предметно-развивающей</a:t>
                      </a:r>
                      <a:r>
                        <a:rPr lang="ru-RU" sz="1100" baseline="0" dirty="0" smtClean="0">
                          <a:effectLst/>
                        </a:rPr>
                        <a:t> среды уголка «Зеленая энергия» оборудованием для преобразования энергии</a:t>
                      </a:r>
                      <a:r>
                        <a:rPr lang="ru-RU" sz="1100" dirty="0" smtClean="0">
                          <a:effectLst/>
                        </a:rPr>
                        <a:t>;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</a:t>
                      </a:r>
                      <a:r>
                        <a:rPr lang="ru-RU" sz="1100" spc="-15" dirty="0" smtClean="0">
                          <a:effectLst/>
                        </a:rPr>
                        <a:t>С </a:t>
                      </a:r>
                      <a:r>
                        <a:rPr lang="ru-RU" sz="1100" spc="-15" dirty="0">
                          <a:effectLst/>
                        </a:rPr>
                        <a:t>родителями: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 smtClean="0">
                          <a:effectLst/>
                        </a:rPr>
                        <a:t>-Участие в проекте «Город будущего</a:t>
                      </a:r>
                      <a:r>
                        <a:rPr lang="ru-RU" sz="1100" spc="-15" baseline="0" dirty="0" smtClean="0">
                          <a:effectLst/>
                        </a:rPr>
                        <a:t>».</a:t>
                      </a:r>
                      <a:endParaRPr lang="ru-RU" sz="1100" spc="-15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 smtClean="0">
                          <a:effectLst/>
                        </a:rPr>
                        <a:t>С </a:t>
                      </a:r>
                      <a:r>
                        <a:rPr lang="ru-RU" sz="1100" spc="-15" dirty="0">
                          <a:effectLst/>
                        </a:rPr>
                        <a:t>детьми: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-Опытно-экспериментальная деятельность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-Продуктивная деятельность (сборка макета)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04.2023г.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04.2023</a:t>
                      </a:r>
                      <a:r>
                        <a:rPr lang="ru-RU" sz="1100" baseline="0" dirty="0" smtClean="0">
                          <a:effectLst/>
                        </a:rPr>
                        <a:t> г.</a:t>
                      </a: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04.2023г.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05.2023г.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Приобретение</a:t>
                      </a:r>
                      <a:r>
                        <a:rPr lang="ru-RU" sz="1100" baseline="0" dirty="0" smtClean="0">
                          <a:effectLst/>
                        </a:rPr>
                        <a:t> солнечных батарей, электротехнических конструкторов серии «Знаток», приборов для определения силы тока (</a:t>
                      </a:r>
                      <a:r>
                        <a:rPr lang="ru-RU" sz="1100" baseline="0" dirty="0" err="1" smtClean="0">
                          <a:effectLst/>
                        </a:rPr>
                        <a:t>мультиметров</a:t>
                      </a:r>
                      <a:r>
                        <a:rPr lang="ru-RU" sz="1100" baseline="0" dirty="0" smtClean="0">
                          <a:effectLst/>
                        </a:rPr>
                        <a:t>), </a:t>
                      </a:r>
                      <a:r>
                        <a:rPr lang="ru-RU" sz="1100" baseline="0" dirty="0" err="1" smtClean="0">
                          <a:effectLst/>
                        </a:rPr>
                        <a:t>доп.оборудования</a:t>
                      </a:r>
                      <a:r>
                        <a:rPr lang="ru-RU" sz="1100" baseline="0" dirty="0" smtClean="0">
                          <a:effectLst/>
                        </a:rPr>
                        <a:t> для экспериментов.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</a:rPr>
                        <a:t>Содействие педагогам в реализации проекта в качестве социальных партнеров.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effectLst/>
                        </a:rPr>
                        <a:t>Сборка электрических цепей и испытание их при помощи конструктора «Знаток»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effectLst/>
                        </a:rPr>
                        <a:t>Масштабный технический проект </a:t>
                      </a:r>
                      <a:r>
                        <a:rPr lang="ru-RU" sz="1100" spc="-15" dirty="0" smtClean="0">
                          <a:effectLst/>
                        </a:rPr>
                        <a:t>«Город будущего</a:t>
                      </a:r>
                      <a:r>
                        <a:rPr lang="ru-RU" sz="1100" spc="-15" baseline="0" dirty="0" smtClean="0">
                          <a:effectLst/>
                        </a:rPr>
                        <a:t>».</a:t>
                      </a:r>
                      <a:endParaRPr lang="ru-RU" sz="1100" spc="-15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Заседания проблемно-творческой группы педагогов.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</a:rPr>
                        <a:t>Совместная деятельность с педагогами и детьми.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Экскурсия по городу Магнитогорску</a:t>
                      </a: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Свободная экспериментальная и </a:t>
                      </a:r>
                      <a:r>
                        <a:rPr lang="ru-RU" sz="1100" baseline="0" dirty="0" smtClean="0">
                          <a:effectLst/>
                        </a:rPr>
                        <a:t>совместная деятельность с педагогами и родителями.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620688"/>
            <a:ext cx="2005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3.Процессуальный этап:</a:t>
            </a:r>
          </a:p>
        </p:txBody>
      </p:sp>
    </p:spTree>
    <p:extLst>
      <p:ext uri="{BB962C8B-B14F-4D97-AF65-F5344CB8AC3E}">
        <p14:creationId xmlns:p14="http://schemas.microsoft.com/office/powerpoint/2010/main" val="138591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950184"/>
              </p:ext>
            </p:extLst>
          </p:nvPr>
        </p:nvGraphicFramePr>
        <p:xfrm>
          <a:off x="93043" y="1196752"/>
          <a:ext cx="8871446" cy="4752528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301535"/>
                <a:gridCol w="3427798"/>
                <a:gridCol w="1158786"/>
                <a:gridCol w="2317571"/>
                <a:gridCol w="1665756"/>
              </a:tblGrid>
              <a:tr h="410301">
                <a:tc>
                  <a:txBody>
                    <a:bodyPr/>
                    <a:lstStyle/>
                    <a:p>
                      <a:pPr marR="788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Содержание работы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сроки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форма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342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4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 педагогами: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-Анализ результатов, сбор и систематизация методических материалов; предоставление общественности результатов проекта.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</a:t>
                      </a:r>
                      <a:r>
                        <a:rPr lang="ru-RU" sz="1100" spc="-15" dirty="0" smtClean="0">
                          <a:effectLst/>
                        </a:rPr>
                        <a:t>С </a:t>
                      </a:r>
                      <a:r>
                        <a:rPr lang="ru-RU" sz="1100" spc="-15" dirty="0">
                          <a:effectLst/>
                        </a:rPr>
                        <a:t>родителями: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 smtClean="0">
                          <a:effectLst/>
                        </a:rPr>
                        <a:t>-Содействие в подготовке к</a:t>
                      </a:r>
                      <a:r>
                        <a:rPr lang="ru-RU" sz="1100" spc="-15" baseline="0" dirty="0" smtClean="0">
                          <a:effectLst/>
                        </a:rPr>
                        <a:t> защите </a:t>
                      </a:r>
                      <a:r>
                        <a:rPr lang="ru-RU" sz="1100" spc="-15" dirty="0" smtClean="0">
                          <a:effectLst/>
                        </a:rPr>
                        <a:t>проекта «Город будущего</a:t>
                      </a:r>
                      <a:r>
                        <a:rPr lang="ru-RU" sz="1100" spc="-15" baseline="0" dirty="0" smtClean="0">
                          <a:effectLst/>
                        </a:rPr>
                        <a:t>».</a:t>
                      </a:r>
                      <a:endParaRPr lang="ru-RU" sz="1100" spc="-15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 smtClean="0">
                          <a:effectLst/>
                        </a:rPr>
                        <a:t>С </a:t>
                      </a:r>
                      <a:r>
                        <a:rPr lang="ru-RU" sz="1100" spc="-15" dirty="0">
                          <a:effectLst/>
                        </a:rPr>
                        <a:t>детьми: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 Обобщение и систематизация знаний, полученных в ходу реализации</a:t>
                      </a:r>
                      <a:r>
                        <a:rPr lang="ru-RU" sz="1100" baseline="0" dirty="0" smtClean="0">
                          <a:effectLst/>
                        </a:rPr>
                        <a:t> проекта </a:t>
                      </a:r>
                      <a:r>
                        <a:rPr lang="ru-RU" sz="1100" spc="-15" dirty="0" smtClean="0">
                          <a:effectLst/>
                        </a:rPr>
                        <a:t>«Город будущего</a:t>
                      </a:r>
                      <a:r>
                        <a:rPr lang="ru-RU" sz="1100" spc="-15" baseline="0" dirty="0" smtClean="0">
                          <a:effectLst/>
                        </a:rPr>
                        <a:t>».</a:t>
                      </a:r>
                      <a:endParaRPr lang="ru-RU" sz="1100" spc="-15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05.2023г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05.2023</a:t>
                      </a:r>
                      <a:r>
                        <a:rPr lang="ru-RU" sz="1100" baseline="0" dirty="0" smtClean="0">
                          <a:effectLst/>
                        </a:rPr>
                        <a:t> г.</a:t>
                      </a: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05.2023г.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Подготовка материалов к печати.</a:t>
                      </a: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</a:rPr>
                        <a:t>Защита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Выступление на конкурсе</a:t>
                      </a:r>
                      <a:r>
                        <a:rPr lang="ru-RU" sz="1100" baseline="0" dirty="0" smtClean="0">
                          <a:effectLst/>
                        </a:rPr>
                        <a:t> с проектом.</a:t>
                      </a:r>
                      <a:endParaRPr lang="ru-RU" sz="11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spc="-15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Заседания проблемно-творческой группы педагогов.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effectLst/>
                        </a:rPr>
                        <a:t>Совместная деятельность с педагогами и детьми.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Самостоятельная творческая презентация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332656"/>
            <a:ext cx="3679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4.Заключительный этап:</a:t>
            </a:r>
          </a:p>
        </p:txBody>
      </p:sp>
    </p:spTree>
    <p:extLst>
      <p:ext uri="{BB962C8B-B14F-4D97-AF65-F5344CB8AC3E}">
        <p14:creationId xmlns:p14="http://schemas.microsoft.com/office/powerpoint/2010/main" val="68912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b="3800"/>
          <a:stretch/>
        </p:blipFill>
        <p:spPr>
          <a:xfrm>
            <a:off x="334056" y="286511"/>
            <a:ext cx="3660305" cy="28542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272" y="396556"/>
            <a:ext cx="3419872" cy="25649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" b="13833"/>
          <a:stretch/>
        </p:blipFill>
        <p:spPr>
          <a:xfrm>
            <a:off x="2164209" y="3429000"/>
            <a:ext cx="5407342" cy="309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34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491357"/>
              </p:ext>
            </p:extLst>
          </p:nvPr>
        </p:nvGraphicFramePr>
        <p:xfrm>
          <a:off x="395536" y="1124744"/>
          <a:ext cx="8280920" cy="5184576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81463"/>
                <a:gridCol w="3199627"/>
                <a:gridCol w="1081653"/>
                <a:gridCol w="2163303"/>
                <a:gridCol w="1554874"/>
              </a:tblGrid>
              <a:tr h="457894">
                <a:tc>
                  <a:txBody>
                    <a:bodyPr/>
                    <a:lstStyle/>
                    <a:p>
                      <a:pPr marR="788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Содержание работы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сроки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форма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47266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4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 педагогами: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-Анализ результатов, сбор и систематизация методических материалов; предоставление общественности результатов проекта.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</a:t>
                      </a:r>
                      <a:r>
                        <a:rPr lang="ru-RU" sz="1100" spc="-15" dirty="0" smtClean="0">
                          <a:effectLst/>
                        </a:rPr>
                        <a:t>С </a:t>
                      </a:r>
                      <a:r>
                        <a:rPr lang="ru-RU" sz="1100" spc="-15" dirty="0">
                          <a:effectLst/>
                        </a:rPr>
                        <a:t>родителями: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 smtClean="0">
                          <a:effectLst/>
                        </a:rPr>
                        <a:t>-Содействие в подготовке к</a:t>
                      </a:r>
                      <a:r>
                        <a:rPr lang="ru-RU" sz="1100" spc="-15" baseline="0" dirty="0" smtClean="0">
                          <a:effectLst/>
                        </a:rPr>
                        <a:t> защите </a:t>
                      </a:r>
                      <a:r>
                        <a:rPr lang="ru-RU" sz="1100" spc="-15" dirty="0" smtClean="0">
                          <a:effectLst/>
                        </a:rPr>
                        <a:t>проекта «Город будущего</a:t>
                      </a:r>
                      <a:r>
                        <a:rPr lang="ru-RU" sz="1100" spc="-15" baseline="0" dirty="0" smtClean="0">
                          <a:effectLst/>
                        </a:rPr>
                        <a:t>».</a:t>
                      </a:r>
                      <a:endParaRPr lang="ru-RU" sz="1100" spc="-15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 smtClean="0">
                          <a:effectLst/>
                        </a:rPr>
                        <a:t>С </a:t>
                      </a:r>
                      <a:r>
                        <a:rPr lang="ru-RU" sz="1100" spc="-15" dirty="0">
                          <a:effectLst/>
                        </a:rPr>
                        <a:t>детьми: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 Обобщение и систематизация знаний, полученных в ходу реализации</a:t>
                      </a:r>
                      <a:r>
                        <a:rPr lang="ru-RU" sz="1100" baseline="0" dirty="0" smtClean="0">
                          <a:effectLst/>
                        </a:rPr>
                        <a:t> проекта </a:t>
                      </a:r>
                      <a:r>
                        <a:rPr lang="ru-RU" sz="1100" spc="-15" dirty="0" smtClean="0">
                          <a:effectLst/>
                        </a:rPr>
                        <a:t>«Город будущего</a:t>
                      </a:r>
                      <a:r>
                        <a:rPr lang="ru-RU" sz="1100" spc="-15" baseline="0" dirty="0" smtClean="0">
                          <a:effectLst/>
                        </a:rPr>
                        <a:t>».</a:t>
                      </a:r>
                      <a:endParaRPr lang="ru-RU" sz="1100" spc="-15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05.2023г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05.2023</a:t>
                      </a:r>
                      <a:r>
                        <a:rPr lang="ru-RU" sz="1100" baseline="0" dirty="0" smtClean="0">
                          <a:effectLst/>
                        </a:rPr>
                        <a:t> г.</a:t>
                      </a: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05.2023г.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Подготовка материалов к печати.</a:t>
                      </a: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</a:rPr>
                        <a:t>Защита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Выступление на конкурсе</a:t>
                      </a:r>
                      <a:r>
                        <a:rPr lang="ru-RU" sz="1100" baseline="0" dirty="0" smtClean="0">
                          <a:effectLst/>
                        </a:rPr>
                        <a:t> с проектом.</a:t>
                      </a:r>
                      <a:endParaRPr lang="ru-RU" sz="11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spc="-15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 Заседания проблемно-творческой группы педагогов.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effectLst/>
                        </a:rPr>
                        <a:t>Совместная деятельность с педагогами и детьми.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Самостоятельная творческая презентация проекта.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63688" y="476672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4.Заключительный этап:</a:t>
            </a:r>
          </a:p>
        </p:txBody>
      </p:sp>
    </p:spTree>
    <p:extLst>
      <p:ext uri="{BB962C8B-B14F-4D97-AF65-F5344CB8AC3E}">
        <p14:creationId xmlns:p14="http://schemas.microsoft.com/office/powerpoint/2010/main" val="73554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6" b="7022"/>
          <a:stretch/>
        </p:blipFill>
        <p:spPr>
          <a:xfrm>
            <a:off x="314898" y="3284984"/>
            <a:ext cx="3509869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4" y="392574"/>
            <a:ext cx="3506185" cy="2629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1167"/>
            <a:ext cx="3635896" cy="2726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068960"/>
            <a:ext cx="4661360" cy="34960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80513" y="54020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485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789040"/>
            <a:ext cx="3667452" cy="27505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5340085" cy="4005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8" b="1701"/>
          <a:stretch/>
        </p:blipFill>
        <p:spPr>
          <a:xfrm>
            <a:off x="5724128" y="679552"/>
            <a:ext cx="3121704" cy="274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72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2" b="-1476"/>
          <a:stretch/>
        </p:blipFill>
        <p:spPr>
          <a:xfrm>
            <a:off x="4706142" y="116632"/>
            <a:ext cx="3476131" cy="31176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16632"/>
            <a:ext cx="4283968" cy="2855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83" b="7167"/>
          <a:stretch/>
        </p:blipFill>
        <p:spPr>
          <a:xfrm>
            <a:off x="4738312" y="3352874"/>
            <a:ext cx="3443961" cy="28075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50" y="3361513"/>
            <a:ext cx="3731907" cy="279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89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0" b="2750"/>
          <a:stretch/>
        </p:blipFill>
        <p:spPr>
          <a:xfrm>
            <a:off x="4122603" y="1628800"/>
            <a:ext cx="4643210" cy="40007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1" r="12201" b="650"/>
          <a:stretch/>
        </p:blipFill>
        <p:spPr>
          <a:xfrm>
            <a:off x="220595" y="3501008"/>
            <a:ext cx="3729734" cy="2776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74" y="620688"/>
            <a:ext cx="3384376" cy="25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40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5608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проекта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«Город будущего» </a:t>
            </a: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выступление с ним на соревнованиях различных уровней: городском, областном.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дальнейшего обучения участников проекта по дополнительным образовательным программам технического образования в школе и учреждениям дополнительного образования. Диссеминация педагогического опыта через: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-  открытые занятия,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-  мастер-классы между педагогами дошкольного учреждения,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- семинары,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- статьи в методических сборниках, посредством сети Интернет.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Привлечение средств массовой информации к освещению проекта, работа в социальных сетях: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https://ds49mgn.educhel.ru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сайт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49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фгос-игра.рф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pedrazvitie.ru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Авторские публикации педагогов. </a:t>
            </a:r>
          </a:p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almanahpedagoga.ru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журнал «Альманах педагога».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prosveshhenie.ru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Сетевое издание для педагогов.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konf-zal.com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электронный журнал «Конференц-зал» Методика и педагогическая практика.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59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48680"/>
            <a:ext cx="8786308" cy="606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детей:</a:t>
            </a:r>
          </a:p>
          <a:p>
            <a:pPr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дошкольников знания об основных видах альтернативных источников энергии и выявить связь использования «зеленой энергии» с будущим экологическим состоянием нашей планеты Земля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Познакомить детей с профессией урбаниста-эколога. </a:t>
            </a:r>
          </a:p>
          <a:p>
            <a:pPr>
              <a:spcAft>
                <a:spcPts val="100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2.Формировать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устойчивый интерес к конструктивной деятельности,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в соответствии с алгоритмом и передавать характерные признаки объектов окружающего мира средствами различных образовательных конструкторов, природного и бросового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материала.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компетенции: умение работать в команде, выстраивать алгоритм действий,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принимать совместные решения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1000"/>
              </a:spcAft>
            </a:pPr>
            <a:r>
              <a:rPr lang="ru-RU" sz="1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педагогов: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профессиональной компетентности педагогов в области конструирования и образовательной робототехники.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2.Создание информационно-методической базы для качественного ведения образовательной деятельности в направлении конструктивно-модельной деятельности.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1.Активизировать родителей и законных представителей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различных форм взаимодействия с МДОУ по направлению  развития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технического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Популяризация среди родителей образовательной робототехники и конструирования.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422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5107" y="1124744"/>
            <a:ext cx="83876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Познакомившись с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профессией урбаниста-эколога, специализирующегося в областях строительства, контроля загрязнения окружающей среды и энергетики, а также с  различными видами альтернативной энергии,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юные конструкторы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вдохновились на создание конечного продукта проектно-исследовательской деятельности -технического проекта «Город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будущего». 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Главной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особенностью города станет его полная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независимость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 традиционных источников энергии. Вместо нефти, газа и угля город будет получать энергию от солнца, ветра приливов, дождя.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Главными источниками энергии в проекте являются :</a:t>
            </a:r>
          </a:p>
          <a:p>
            <a:pPr marL="342900" indent="-342900">
              <a:spcAft>
                <a:spcPts val="0"/>
              </a:spcAft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Ветрогенераторы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Солнечные батареи</a:t>
            </a:r>
          </a:p>
          <a:p>
            <a:pPr marL="342900" indent="-342900">
              <a:spcAft>
                <a:spcPts val="0"/>
              </a:spcAft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Гидротурбина 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«Зеленая» энергия от работы этих источников будет передаваться 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контроллер, необходимый для преобразования переменного напряжения в постоянное и последующей зарядкой аккумуляторов.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Аккумуляторы накапливают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электроэнергию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передают ее инвертору. Инвертер,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свою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очередь, преобразовывает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постоянный ток, поступающий с аккумуляторов, в переменное напряжение для электросетей города.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23728" y="582767"/>
            <a:ext cx="4927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Функциональные возможности проекта: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556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844824"/>
            <a:ext cx="756084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Город будет оснащен парковыми зелеными зонами, велосипедными дорожками и городскими садами, улучшая таким образом, экологию города. Установленные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крышах зданий и домов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фотоэлектрические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панели будут вырабатывать электроэнергию для уличного освещения. Многочисленные балконы с зелеными насаждениями послужат фильтром для жильцов. Кроме того, полив и подкормка этих растений будет осуществляться за счет повторно используемой воды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Конечно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же, чтобы в таком городе всегда был порядок, дети решили создать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роботов - помощников, снабдив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 датчиками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запрограммировав их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в зависимости от различных условий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(устранение неполадок на «зеленой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электростанции»,засуха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чрезмерный выпад осадков, минерализация почвы для парков и др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.).</a:t>
            </a:r>
          </a:p>
          <a:p>
            <a:pPr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31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52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4208" y="102347"/>
            <a:ext cx="2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«Город будущего»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1624"/>
            <a:ext cx="5160573" cy="38704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8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6598"/>
            <a:ext cx="3795886" cy="50611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056599"/>
            <a:ext cx="378042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390643"/>
              </p:ext>
            </p:extLst>
          </p:nvPr>
        </p:nvGraphicFramePr>
        <p:xfrm>
          <a:off x="179513" y="764704"/>
          <a:ext cx="8554788" cy="5741343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223168"/>
                <a:gridCol w="3080620"/>
                <a:gridCol w="1154881"/>
                <a:gridCol w="2181441"/>
                <a:gridCol w="1914678"/>
              </a:tblGrid>
              <a:tr h="258678">
                <a:tc>
                  <a:txBody>
                    <a:bodyPr/>
                    <a:lstStyle/>
                    <a:p>
                      <a:pPr marR="7880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Содержание работы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сроки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результат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форма организации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482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 педагогами: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-создание условий для конструктивной </a:t>
                      </a:r>
                      <a:r>
                        <a:rPr lang="ru-RU" sz="1100" dirty="0" smtClean="0">
                          <a:effectLst/>
                        </a:rPr>
                        <a:t>деятельности и экологического воспитания детей на примере использования</a:t>
                      </a:r>
                      <a:r>
                        <a:rPr lang="ru-RU" sz="1100" baseline="0" dirty="0" smtClean="0">
                          <a:effectLst/>
                        </a:rPr>
                        <a:t> альтернативных источников энергии</a:t>
                      </a:r>
                      <a:r>
                        <a:rPr lang="ru-RU" sz="1100" dirty="0" smtClean="0">
                          <a:effectLst/>
                        </a:rPr>
                        <a:t>;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-разработка схем, алгоритмов </a:t>
                      </a:r>
                      <a:r>
                        <a:rPr lang="ru-RU" sz="1100" dirty="0" smtClean="0">
                          <a:effectLst/>
                        </a:rPr>
                        <a:t>построения, конспектов НОД.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spc="-15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 smtClean="0">
                          <a:effectLst/>
                        </a:rPr>
                        <a:t>С </a:t>
                      </a:r>
                      <a:r>
                        <a:rPr lang="ru-RU" sz="1100" spc="-15" dirty="0">
                          <a:effectLst/>
                        </a:rPr>
                        <a:t>родителями: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</a:rPr>
                        <a:t>-анкетирование родителей с целью выявления </a:t>
                      </a:r>
                      <a:r>
                        <a:rPr lang="ru-RU" sz="1100" spc="-15" dirty="0" smtClean="0">
                          <a:effectLst/>
                        </a:rPr>
                        <a:t>интереса </a:t>
                      </a:r>
                      <a:r>
                        <a:rPr lang="ru-RU" sz="1100" spc="-15" dirty="0">
                          <a:effectLst/>
                        </a:rPr>
                        <a:t>детей к </a:t>
                      </a:r>
                      <a:r>
                        <a:rPr lang="ru-RU" sz="1100" spc="-15" dirty="0" smtClean="0">
                          <a:effectLst/>
                        </a:rPr>
                        <a:t>экологическим проблемам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</a:rPr>
                        <a:t>С детьми: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-Формирование</a:t>
                      </a:r>
                      <a:r>
                        <a:rPr lang="ru-RU" sz="1100" baseline="0" dirty="0" smtClean="0">
                          <a:effectLst/>
                        </a:rPr>
                        <a:t> представлений у детей о  бережном отношении к природе, экологических проблемах.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-Знакомство с </a:t>
                      </a:r>
                      <a:r>
                        <a:rPr lang="ru-RU" sz="1100" kern="1200" dirty="0" smtClean="0">
                          <a:effectLst/>
                        </a:rPr>
                        <a:t>практическим использованием альтернативных источников энергии в городе (светофоры).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04.2023-05.2031г.г.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04.2023г.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04.2023г.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04.2023г.</a:t>
                      </a:r>
                      <a:endParaRPr lang="ru-RU" sz="11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Схемы, алгоритмы</a:t>
                      </a:r>
                      <a:r>
                        <a:rPr lang="ru-RU" sz="1100" baseline="0" dirty="0" smtClean="0">
                          <a:effectLst/>
                        </a:rPr>
                        <a:t> построек, конспекты НОД. Создание в детском саду дополнительного экспериментально-исследовательского центра  «Зеленая энергия».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effectLst/>
                        </a:rPr>
                        <a:t>Популяризация экологической культуры среди родителей.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 err="1" smtClean="0">
                          <a:effectLst/>
                        </a:rPr>
                        <a:t>Сформированность</a:t>
                      </a:r>
                      <a:r>
                        <a:rPr lang="ru-RU" sz="1100" baseline="0" dirty="0" smtClean="0">
                          <a:effectLst/>
                        </a:rPr>
                        <a:t> экологического сознания у детей.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Сформированность</a:t>
                      </a:r>
                      <a:r>
                        <a:rPr lang="ru-RU" sz="1100" dirty="0" smtClean="0">
                          <a:effectLst/>
                        </a:rPr>
                        <a:t> понятийного аппарата дошкольников об устройствах, работающих на «зеленой энергии»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Заседания проблемно-творческой группы педагогов.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Родительское</a:t>
                      </a:r>
                      <a:r>
                        <a:rPr lang="ru-RU" sz="1100" baseline="0" dirty="0" smtClean="0">
                          <a:effectLst/>
                        </a:rPr>
                        <a:t>  собрание, мастер-классы по экологии.</a:t>
                      </a: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Наблюдения в ходе свободной деятельности.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Беседы,</a:t>
                      </a:r>
                      <a:r>
                        <a:rPr lang="ru-RU" sz="1100" baseline="0" dirty="0" smtClean="0">
                          <a:effectLst/>
                        </a:rPr>
                        <a:t> викторины, просмотр мультфильмов, </a:t>
                      </a:r>
                      <a:r>
                        <a:rPr lang="ru-RU" sz="1100" dirty="0" smtClean="0"/>
                        <a:t>наблюдение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экспериментирование, моделирование, исследования, решение проблемных ситуаций.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Экскурсии по улицам города, выставка детских рисунков «Зеленая энергия».</a:t>
                      </a:r>
                      <a:endParaRPr lang="ru-RU" sz="11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512" y="88811"/>
            <a:ext cx="6457208" cy="564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с детьми над проектом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2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1.Прогностический </a:t>
            </a:r>
            <a:r>
              <a:rPr lang="ru-RU" sz="1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</a:t>
            </a:r>
          </a:p>
        </p:txBody>
      </p:sp>
    </p:spTree>
    <p:extLst>
      <p:ext uri="{BB962C8B-B14F-4D97-AF65-F5344CB8AC3E}">
        <p14:creationId xmlns:p14="http://schemas.microsoft.com/office/powerpoint/2010/main" val="78568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1168</TotalTime>
  <Words>933</Words>
  <Application>Microsoft Office PowerPoint</Application>
  <PresentationFormat>Экран (4:3)</PresentationFormat>
  <Paragraphs>350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Муниципальное дошкольное образовательное учреждение  «Детский сад №49 общеразвивающего вида»  г. Магнитогорска Реализация проекта  «Зеленые технологии. Воздух. Свойства воздуха»            с детьми старшего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Оксана Илько</cp:lastModifiedBy>
  <cp:revision>113</cp:revision>
  <dcterms:created xsi:type="dcterms:W3CDTF">2014-07-25T06:39:44Z</dcterms:created>
  <dcterms:modified xsi:type="dcterms:W3CDTF">2026-07-25T18:23:40Z</dcterms:modified>
</cp:coreProperties>
</file>