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Raleway Bold"/>
      <p:regular r:id="rId201314"/>
    </p:embeddedFont>
    <p:embeddedFont>
      <p:font typeface="Raleway"/>
      <p:regular r:id="rId201315"/>
    </p:embeddedFont>
    <p:embeddedFont>
      <p:font typeface="Roboto"/>
      <p:regular r:id="rId201316"/>
    </p:embeddedFont>
    <p:embeddedFont>
      <p:font typeface="Roboto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2.png"/><Relationship Id="rId5" Type="http://schemas.openxmlformats.org/officeDocument/2006/relationships/image" Target="../media/image-7-3.svg"/><Relationship Id="rId6" Type="http://schemas.openxmlformats.org/officeDocument/2006/relationships/image" Target="../media/image-7-2.png"/><Relationship Id="rId7" Type="http://schemas.openxmlformats.org/officeDocument/2006/relationships/image" Target="../media/image-7-3.svg"/><Relationship Id="rId8" Type="http://schemas.openxmlformats.org/officeDocument/2006/relationships/image" Target="../media/image-7-2.png"/><Relationship Id="rId9" Type="http://schemas.openxmlformats.org/officeDocument/2006/relationships/image" Target="../media/image-7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4.png"/><Relationship Id="rId7" Type="http://schemas.openxmlformats.org/officeDocument/2006/relationships/image" Target="../media/image-9-5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09505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Поминова Ольга Сергеевна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267519" y="2821558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социальный педагог МБОУ "СОШ 1 им. С. Т. Шацкого", г. Обнинск, 2026 год.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0376"/>
            <a:ext cx="8151763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Следующие шаги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496119" y="1039713"/>
            <a:ext cx="261342" cy="16333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01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96119" y="1247552"/>
            <a:ext cx="4015606" cy="14288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5" name="Text 3"/>
          <p:cNvSpPr/>
          <p:nvPr/>
        </p:nvSpPr>
        <p:spPr>
          <a:xfrm>
            <a:off x="496119" y="1341462"/>
            <a:ext cx="4015606" cy="408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Как команда медиаторов мы проводим аудит текущей ситуации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496119" y="1821954"/>
            <a:ext cx="4015606" cy="602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нашей практике мы анализируем школьные конфликты: их частоту, причины, участников и последствия для образовательной среды.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632201" y="1039713"/>
            <a:ext cx="261342" cy="16333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02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632201" y="1247552"/>
            <a:ext cx="4015680" cy="14288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9" name="Text 7"/>
          <p:cNvSpPr/>
          <p:nvPr/>
        </p:nvSpPr>
        <p:spPr>
          <a:xfrm>
            <a:off x="4632201" y="1341462"/>
            <a:ext cx="4015680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Мы помогаем сформировать команду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632201" y="1617836"/>
            <a:ext cx="4015680" cy="602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Наша команда определяет педагогов и администраторов, готовых стать опорой программы и поддерживать медиативный подход в школе.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96119" y="2642964"/>
            <a:ext cx="261342" cy="16333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6119" y="2850803"/>
            <a:ext cx="4015606" cy="14288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3" name="Text 11"/>
          <p:cNvSpPr/>
          <p:nvPr/>
        </p:nvSpPr>
        <p:spPr>
          <a:xfrm>
            <a:off x="496119" y="2944713"/>
            <a:ext cx="4015606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 своей работе мы начинаем с малого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96119" y="3221087"/>
            <a:ext cx="4015606" cy="602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Мы запускаем обучение и пилотный проект на одном классе или параллели, чтобы отработать практики в безопасном и управляемом формате.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632201" y="2642964"/>
            <a:ext cx="261342" cy="16333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632201" y="2850803"/>
            <a:ext cx="4015680" cy="14288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7" name="Text 15"/>
          <p:cNvSpPr/>
          <p:nvPr/>
        </p:nvSpPr>
        <p:spPr>
          <a:xfrm>
            <a:off x="4632201" y="2944713"/>
            <a:ext cx="4015680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Мы документируем результаты и делимся опытом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632201" y="3221087"/>
            <a:ext cx="4015680" cy="602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 опыт показывает, что фиксация результатов и обмен практиками с коллегами и партнёрскими школами укрепляют устойчивость изменений.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96119" y="4057129"/>
            <a:ext cx="8151763" cy="695920"/>
          </a:xfrm>
          <a:prstGeom prst="roundRect">
            <a:avLst>
              <a:gd name="adj" fmla="val 7887"/>
            </a:avLst>
          </a:prstGeom>
          <a:solidFill>
            <a:srgbClr val="E1E1EA"/>
          </a:solidFill>
          <a:ln/>
        </p:spPr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790" y="4244206"/>
            <a:ext cx="163339" cy="130671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920800" y="4210273"/>
            <a:ext cx="7596411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Для нас восстановительные практики — это не разовая мера, а системная культура школы, которую мы помогаем выстраивать шаг за шагом.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64133"/>
            <a:ext cx="4722763" cy="22149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Медиация и восстановительные практики в школе: как мы снижаем уровень конфликтов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991669"/>
            <a:ext cx="472276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команда медиаторов в школе, мы используем подходы к управлению конфликтами, которые помогают сторонам быть услышанными, восстановить диалог и выстраивать более спокойную и поддерживающую образовательную среду. Наш опыт показывает, что именно системная медиативная работа позволяет нам, специалистам в сфере образования, совместно снижать напряжение и предотвращать эскалацию конфликтов.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04825"/>
            <a:ext cx="4722763" cy="733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Почему школьные конфликты требуют медиаторского подхода</a:t>
            </a:r>
            <a:endParaRPr lang="en-US" sz="23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384325"/>
            <a:ext cx="4722763" cy="101999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13907" y="1515963"/>
            <a:ext cx="4402336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Влияние на учащихся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4113907" y="1757660"/>
            <a:ext cx="4402336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команда медиаторов, мы видим, что школьные конфликты затрагивают не только эмоциональное состояние детей, но и их способность учиться, взаимодействовать и чувствовать себя в безопасности.</a:t>
            </a:r>
            <a:endParaRPr lang="en-US" sz="9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501503"/>
            <a:ext cx="4722763" cy="101999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13907" y="2633142"/>
            <a:ext cx="4402336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Ограниченность карательных мер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4113907" y="2874838"/>
            <a:ext cx="4402336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нашей практике дисциплинарные меры сами по себе редко приводят к устойчивому результату: они могут временно остановить поведение, но не устраняют его причины.</a:t>
            </a:r>
            <a:endParaRPr lang="en-US" sz="9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618681"/>
            <a:ext cx="4722763" cy="101999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13907" y="3750320"/>
            <a:ext cx="4402336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Потребность в новых методах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4113907" y="3992017"/>
            <a:ext cx="4402336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 опыт показывает, что школе нужны восстановительные практики, которые помогают сторонам услышать друг друга, осознать последствия и восстановить отношения.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0376"/>
            <a:ext cx="8151763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Что такое медиация</a:t>
            </a:r>
            <a:endParaRPr lang="en-US" sz="2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339528"/>
            <a:ext cx="5205933" cy="29282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71580" y="937245"/>
            <a:ext cx="2680990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Определение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5971580" y="1189806"/>
            <a:ext cx="2680990" cy="9197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команда медиаторов в школе, мы рассматриваем медиацию как структурированный процесс, в котором </a:t>
            </a:r>
            <a:pPr algn="l" indent="0" marL="0">
              <a:lnSpc>
                <a:spcPct val="118000"/>
              </a:lnSpc>
              <a:buNone/>
            </a:pPr>
            <a:r>
              <a:rPr lang="en-US" sz="8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нейтральный третий участник</a:t>
            </a:r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помогает сторонам безопасно и уважительно прийти к взаимоприемлемому решению без давления и принуждения.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971580" y="2192610"/>
            <a:ext cx="2680990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Ключевые принципы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5971580" y="2445172"/>
            <a:ext cx="2680990" cy="1284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18000"/>
              </a:lnSpc>
              <a:buSzPct val="100000"/>
              <a:buChar char="•"/>
            </a:pPr>
            <a:r>
              <a:rPr lang="en-US" sz="8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Добровольность</a:t>
            </a:r>
            <a:pPr algn="l" marL="172720" indent="-172720">
              <a:lnSpc>
                <a:spcPct val="118000"/>
              </a:lnSpc>
              <a:buSzPct val="100000"/>
              <a:buChar char="•"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в нашей практике участие сторон возможно только по их согласию</a:t>
            </a:r>
            <a:endParaRPr lang="en-US" sz="850" dirty="0"/>
          </a:p>
          <a:p>
            <a:pPr algn="l" marL="172720" indent="-172720">
              <a:lnSpc>
                <a:spcPct val="118000"/>
              </a:lnSpc>
              <a:buSzPct val="100000"/>
              <a:buChar char="•"/>
            </a:pPr>
            <a:r>
              <a:rPr lang="en-US" sz="8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Конфиденциальность</a:t>
            </a:r>
            <a:pPr algn="l" marL="172720" indent="-172720">
              <a:lnSpc>
                <a:spcPct val="118000"/>
              </a:lnSpc>
              <a:buSzPct val="100000"/>
              <a:buChar char="•"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мы обеспечиваем сохранность информации в рамках медиационной встречи</a:t>
            </a:r>
            <a:endParaRPr lang="en-US" sz="850" dirty="0"/>
          </a:p>
          <a:p>
            <a:pPr algn="l" marL="172720" indent="-172720">
              <a:lnSpc>
                <a:spcPct val="118000"/>
              </a:lnSpc>
              <a:buSzPct val="100000"/>
              <a:buChar char="•"/>
            </a:pPr>
            <a:r>
              <a:rPr lang="en-US" sz="8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Нейтральность медиатора</a:t>
            </a:r>
            <a:pPr algn="l" marL="172720" indent="-172720">
              <a:lnSpc>
                <a:spcPct val="118000"/>
              </a:lnSpc>
              <a:buSzPct val="100000"/>
              <a:buChar char="•"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наша команда сохраняет беспристрастность и одинаковое уважение к каждой стороне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71580" y="3812604"/>
            <a:ext cx="2680990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Результат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971580" y="4065166"/>
            <a:ext cx="2680990" cy="6131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 опыт показывает: в ходе медиации стороны сами вырабатывают согласованное решение, которое учитывает интересы каждого и помогает восстановить рабочие отношения.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3080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Восстановительные практики: основная идея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357313"/>
            <a:ext cx="4004965" cy="1506810"/>
          </a:xfrm>
          <a:prstGeom prst="roundRect">
            <a:avLst>
              <a:gd name="adj" fmla="val 3952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2640" y="1503834"/>
            <a:ext cx="37119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Восстановление отношений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42640" y="1810345"/>
            <a:ext cx="37119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команда медиаторов в школе, мы фокусируемся не на наказании, а на восстановлении доверия между участниками конфликта и поиске устойчивого решения.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642842" y="1357313"/>
            <a:ext cx="4005039" cy="1506810"/>
          </a:xfrm>
          <a:prstGeom prst="roundRect">
            <a:avLst>
              <a:gd name="adj" fmla="val 3952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89363" y="1503834"/>
            <a:ext cx="37119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Вовлечение всех сторон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789363" y="1810345"/>
            <a:ext cx="371199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нашей практике мы вовлекаем обидчика, потерпевшего и школьное сообщество в совместную работу, чтобы каждый был услышан и включен в процесс.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96119" y="3005882"/>
            <a:ext cx="4004965" cy="1506810"/>
          </a:xfrm>
          <a:prstGeom prst="roundRect">
            <a:avLst>
              <a:gd name="adj" fmla="val 3952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2640" y="3152403"/>
            <a:ext cx="37119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Ответственность через понимание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42640" y="3458914"/>
            <a:ext cx="37119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Мы помогаем сторонам осознать последствия своих действий для других людей, чтобы ответственность опиралась на понимание, а не только на формальное признание вины.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42842" y="3005882"/>
            <a:ext cx="4005039" cy="1506810"/>
          </a:xfrm>
          <a:prstGeom prst="roundRect">
            <a:avLst>
              <a:gd name="adj" fmla="val 3952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89363" y="3152403"/>
            <a:ext cx="37119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Заживление и примирение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789363" y="3458914"/>
            <a:ext cx="371199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 опыт показывает, что именно создание безопасных условий для диалога помогает восстановить психологический климат и поддержать взаимное принятие.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26120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Основные методы восстановительных практик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352624"/>
            <a:ext cx="354360" cy="35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7658" y="1352624"/>
            <a:ext cx="34557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Круги диалога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027658" y="1659136"/>
            <a:ext cx="3455715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нашей практике мы проводим структурированные круги диалога, где участники поочерёдно высказываются, а наша команда помогает им услышать друг друга и выработать совместное решение.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0553" y="1352624"/>
            <a:ext cx="354360" cy="354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92092" y="1352624"/>
            <a:ext cx="345578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Восстановительные конференции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5192092" y="1659136"/>
            <a:ext cx="3455789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нашей практике восстановительные конференции позволяют нам собрать обидчика, потерпевшего и значимых для них взрослых, чтобы безопасно обсудить ущерб и договориться о шагах к восстановлению.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076724"/>
            <a:ext cx="354360" cy="3543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27658" y="3076724"/>
            <a:ext cx="34557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Медиация конфликтов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1027658" y="3383235"/>
            <a:ext cx="3455715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Мы помогаем сторонам вести переговоры в нейтральном формате, сохраняя баланс интересов и поддерживая их в поиске взаимоприемлемого соглашения.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60553" y="3076724"/>
            <a:ext cx="354360" cy="3543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192092" y="3076724"/>
            <a:ext cx="345578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Восстановительные советы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5192092" y="3383235"/>
            <a:ext cx="3455789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школьная команда медиаторов, мы опираемся на восстановительные советы, где сложные случаи рассматриваются не с позиции наказания, а с позиции ответственности, диалога и последующего восстановления отношений.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2803"/>
            <a:ext cx="8151763" cy="325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Преимущества для школы</a:t>
            </a:r>
            <a:endParaRPr lang="en-US" sz="2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326505"/>
            <a:ext cx="5209729" cy="2930426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3503" y="931999"/>
            <a:ext cx="156121" cy="1561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02797" y="928762"/>
            <a:ext cx="234977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Меньше дисциплинарных взысканий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302797" y="1167854"/>
            <a:ext cx="2349773" cy="5777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команда медиаторов в школьной среде, мы видим, что при восстановительном подходе заметно снижается число отстранений и исключений.</a:t>
            </a:r>
            <a:endParaRPr lang="en-US" sz="8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03503" y="1901689"/>
            <a:ext cx="156121" cy="15612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302797" y="1898452"/>
            <a:ext cx="234977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Лучший школьный климат</a:t>
            </a:r>
            <a:endParaRPr lang="en-US" sz="1000" dirty="0"/>
          </a:p>
        </p:txBody>
      </p:sp>
      <p:sp>
        <p:nvSpPr>
          <p:cNvPr id="9" name="Text 4"/>
          <p:cNvSpPr/>
          <p:nvPr/>
        </p:nvSpPr>
        <p:spPr>
          <a:xfrm>
            <a:off x="6302797" y="2137544"/>
            <a:ext cx="2349773" cy="5777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нашей практике восстановительные встречи помогают выстраивать атмосферу безопасности, уважения и принадлежности для всех участников.</a:t>
            </a:r>
            <a:endParaRPr lang="en-US" sz="8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03503" y="2871378"/>
            <a:ext cx="156121" cy="1561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302797" y="2868141"/>
            <a:ext cx="234977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Навыки учащихся</a:t>
            </a:r>
            <a:endParaRPr lang="en-US" sz="1000" dirty="0"/>
          </a:p>
        </p:txBody>
      </p:sp>
      <p:sp>
        <p:nvSpPr>
          <p:cNvPr id="12" name="Text 6"/>
          <p:cNvSpPr/>
          <p:nvPr/>
        </p:nvSpPr>
        <p:spPr>
          <a:xfrm>
            <a:off x="6302797" y="3107234"/>
            <a:ext cx="2349773" cy="5777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Мы помогаем сторонам конфликта развивать социальные и коммуникативные компетенции, которые остаются значимыми и за пределами школы.</a:t>
            </a:r>
            <a:endParaRPr lang="en-US" sz="8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03503" y="3841068"/>
            <a:ext cx="156121" cy="15612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302797" y="3837831"/>
            <a:ext cx="234977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Снижение стресса педагогов</a:t>
            </a:r>
            <a:endParaRPr lang="en-US" sz="1000" dirty="0"/>
          </a:p>
        </p:txBody>
      </p:sp>
      <p:sp>
        <p:nvSpPr>
          <p:cNvPr id="15" name="Text 8"/>
          <p:cNvSpPr/>
          <p:nvPr/>
        </p:nvSpPr>
        <p:spPr>
          <a:xfrm>
            <a:off x="6302797" y="4076923"/>
            <a:ext cx="2349773" cy="5777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 опыт показывает, что медиативный подход позволяет школе тратить меньше ресурсов на эскалацию и управление повторяющимися конфликтами.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7446"/>
            <a:ext cx="8151763" cy="276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Этапы внедрения в школе</a:t>
            </a:r>
            <a:endParaRPr lang="en-US" sz="1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85068"/>
            <a:ext cx="8151763" cy="36682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24067" y="397326"/>
            <a:ext cx="1426538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Подготовка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724067" y="680478"/>
            <a:ext cx="1426538" cy="14329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5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команда медиаторов, мы обучаем педагогов и администрацию принципам школьной медиации и выстраиваем общее понимание роли каждой стороны.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3134929" y="2966638"/>
            <a:ext cx="1434376" cy="4408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Пилотный проект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3134929" y="3470238"/>
            <a:ext cx="1434376" cy="15761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5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нашей практике мы начинаем с пилотного внедрения, чтобы в безопасном формате апробировать методы урегулирования конфликтов и увидеть их реальную эффективность.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530115" y="116379"/>
            <a:ext cx="1426538" cy="440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Оценка результатов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530115" y="619978"/>
            <a:ext cx="1426538" cy="1719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5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Мы анализируем динамику взаимодействия, качество восстановительных практик и устойчивость достигнутых договорённостей, чтобы сделать профессиональные выводы.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940977" y="2966638"/>
            <a:ext cx="1426539" cy="4408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Масштабирование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5940977" y="3470238"/>
            <a:ext cx="1426539" cy="15761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5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Когда подход подтверждает свою результативность, мы помогаем школе расширить медиационную практику на весь коллектив и закрепить культуру конструктивного диалога.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96119" y="4515594"/>
            <a:ext cx="8151763" cy="230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нашей практике последовательное прохождение этих этапов позволяет нам снижать конфликтную напряжённость, минимизировать риски и адаптировать медиационную программу к реальным условиям конкретной школы перед её полноценным внедрением.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18951"/>
            <a:ext cx="4722763" cy="733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Вызовы и как мы помогаем их преодолеть</a:t>
            </a:r>
            <a:endParaRPr lang="en-US" sz="23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298451"/>
            <a:ext cx="4722763" cy="119166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506144" y="1430089"/>
            <a:ext cx="4010099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Сопротивление изменениям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4506144" y="1671786"/>
            <a:ext cx="4010099" cy="686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Наша команда проводит разъяснительные встречи с педагогами и сотрудниками, а наш опыт показывает, что особенно важно демонстрировать реальные результаты школ, которые уже внедрили медиативные практики.</a:t>
            </a:r>
            <a:endParaRPr lang="en-US" sz="9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587303"/>
            <a:ext cx="4722763" cy="101999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506144" y="2718941"/>
            <a:ext cx="4010099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Нехватка времени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4506144" y="2960638"/>
            <a:ext cx="4010099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 нашей практике мы помогаем встроить медиативные подходы в существующие школьные процессы и обучаем медиаторов из числа самих учащихся, чтобы поддержка была доступной и устойчивой.</a:t>
            </a:r>
            <a:endParaRPr lang="en-US" sz="9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704481"/>
            <a:ext cx="4722763" cy="101999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506144" y="3836119"/>
            <a:ext cx="4010099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Сложные случаи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4506144" y="4077816"/>
            <a:ext cx="4010099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Наша команда опирается на чёткие критерии выбора метода урегулирования и, когда это необходимо, привлекает внешних специалистов для бережного и профессионального сопровождения.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2026-08-04T12:34:16Z</dcterms:created>
  <dcterms:modified xsi:type="dcterms:W3CDTF">2026-08-04T12:34:16Z</dcterms:modified>
</cp:coreProperties>
</file>